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9" r:id="rId2"/>
    <p:sldId id="300" r:id="rId3"/>
    <p:sldId id="301" r:id="rId4"/>
    <p:sldId id="294" r:id="rId5"/>
    <p:sldId id="298" r:id="rId6"/>
    <p:sldId id="295" r:id="rId7"/>
    <p:sldId id="296" r:id="rId8"/>
    <p:sldId id="260" r:id="rId9"/>
    <p:sldId id="265" r:id="rId10"/>
    <p:sldId id="261" r:id="rId11"/>
    <p:sldId id="262" r:id="rId12"/>
    <p:sldId id="266" r:id="rId13"/>
    <p:sldId id="289" r:id="rId14"/>
    <p:sldId id="290" r:id="rId15"/>
    <p:sldId id="291" r:id="rId16"/>
    <p:sldId id="292" r:id="rId17"/>
    <p:sldId id="293" r:id="rId18"/>
    <p:sldId id="285" r:id="rId19"/>
    <p:sldId id="286" r:id="rId20"/>
    <p:sldId id="29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43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.org/ru/documents/decl_conv/declarations/retarded.shtml" TargetMode="External"/><Relationship Id="rId2" Type="http://schemas.openxmlformats.org/officeDocument/2006/relationships/hyperlink" Target="http://www.owl.ru/win/docum/un/edu_conv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du-open.ru/Portals/0/Documents/law_m9.doc" TargetMode="External"/><Relationship Id="rId5" Type="http://schemas.openxmlformats.org/officeDocument/2006/relationships/hyperlink" Target="http://www.conventions.ru/view_base.php?id=645" TargetMode="External"/><Relationship Id="rId4" Type="http://schemas.openxmlformats.org/officeDocument/2006/relationships/hyperlink" Target="http://www.un.org/ru/documents/decl_conv/conventions/prog3.s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5593" y="1692322"/>
            <a:ext cx="975814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ctr">
              <a:lnSpc>
                <a:spcPct val="150000"/>
              </a:lnSpc>
            </a:pPr>
            <a:r>
              <a:rPr lang="ru" sz="4400" b="1" dirty="0" smtClean="0">
                <a:solidFill>
                  <a:srgbClr val="FF0000"/>
                </a:solidFill>
                <a:latin typeface="Times New Roman"/>
              </a:rPr>
              <a:t>Инклюзивное образование: понятие, проблемы и пути их решения</a:t>
            </a:r>
            <a:endParaRPr lang="ru" sz="4400" b="1" dirty="0">
              <a:solidFill>
                <a:srgbClr val="FF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84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1900" y="152400"/>
            <a:ext cx="10960100" cy="2133600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>
                <a:solidFill>
                  <a:srgbClr val="CC3300"/>
                </a:solidFill>
              </a:rPr>
              <a:t>Рекомендации Международной организации труда от 30 июня 1950 г. № 88 «О профессиональном обучении взрослых, включая инвалидов». п.</a:t>
            </a:r>
            <a:r>
              <a:rPr lang="en-US" altLang="ru-RU" sz="2800" b="1">
                <a:solidFill>
                  <a:srgbClr val="CC3300"/>
                </a:solidFill>
              </a:rPr>
              <a:t>V</a:t>
            </a:r>
            <a:r>
              <a:rPr lang="ru-RU" altLang="ru-RU" sz="2800" b="1">
                <a:solidFill>
                  <a:srgbClr val="CC3300"/>
                </a:solidFill>
              </a:rPr>
              <a:t>. Профессиональное обучение </a:t>
            </a:r>
            <a:r>
              <a:rPr lang="ru-RU" altLang="ru-RU" sz="2800" b="1" smtClean="0">
                <a:solidFill>
                  <a:srgbClr val="CC3300"/>
                </a:solidFill>
              </a:rPr>
              <a:t>инвалидов</a:t>
            </a:r>
            <a:r>
              <a:rPr lang="ru-RU" altLang="ru-RU" sz="2800" b="1">
                <a:solidFill>
                  <a:srgbClr val="CC3300"/>
                </a:solidFill>
              </a:rPr>
              <a:t/>
            </a:r>
            <a:br>
              <a:rPr lang="ru-RU" altLang="ru-RU" sz="2800" b="1">
                <a:solidFill>
                  <a:srgbClr val="CC3300"/>
                </a:solidFill>
              </a:rPr>
            </a:br>
            <a:endParaRPr lang="ru-RU" sz="2800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500" y="2032000"/>
            <a:ext cx="11239500" cy="4419600"/>
          </a:xfrm>
        </p:spPr>
        <p:txBody>
          <a:bodyPr/>
          <a:lstStyle/>
          <a:p>
            <a:pPr marL="609600" indent="-609600" algn="just">
              <a:lnSpc>
                <a:spcPct val="80000"/>
              </a:lnSpc>
              <a:buNone/>
            </a:pPr>
            <a:r>
              <a:rPr lang="ru-RU" altLang="ru-RU" sz="2000"/>
              <a:t>32. </a:t>
            </a:r>
            <a:r>
              <a:rPr lang="ru-RU" altLang="ru-RU" sz="2000" b="1"/>
              <a:t>Должны быть созданы и развиты </a:t>
            </a:r>
            <a:r>
              <a:rPr lang="ru-RU" altLang="ru-RU" sz="2000" b="1">
                <a:solidFill>
                  <a:srgbClr val="CC3300"/>
                </a:solidFill>
              </a:rPr>
              <a:t>особые средства</a:t>
            </a:r>
            <a:r>
              <a:rPr lang="ru-RU" altLang="ru-RU" sz="2000" b="1"/>
              <a:t> обучения тех инвалидов, которые вследствие самого характера своей инвалидности не могут проходить курс профессиональной подготовки вместе с полностью трудоспособными трудящимися.</a:t>
            </a:r>
          </a:p>
          <a:p>
            <a:pPr marL="609600" indent="-609600" algn="just">
              <a:lnSpc>
                <a:spcPct val="80000"/>
              </a:lnSpc>
              <a:buNone/>
            </a:pPr>
            <a:r>
              <a:rPr lang="ru-RU" altLang="ru-RU" sz="2000" b="1"/>
              <a:t>33. Должны приниматься меры, чтобы </a:t>
            </a:r>
            <a:r>
              <a:rPr lang="ru-RU" altLang="ru-RU" sz="2000" b="1">
                <a:solidFill>
                  <a:srgbClr val="CC3300"/>
                </a:solidFill>
              </a:rPr>
              <a:t>поощрять обеспечение предпринимателями профессионального обучения инвалидов</a:t>
            </a:r>
            <a:r>
              <a:rPr lang="ru-RU" altLang="ru-RU" sz="2000" b="1"/>
              <a:t>; эти меры должны включать в зависимости от обстоятельств оказание финансовой, технической, медицинской или профессиональной помощи.</a:t>
            </a:r>
          </a:p>
          <a:p>
            <a:pPr algn="just"/>
            <a:r>
              <a:rPr lang="ru-RU" altLang="ru-RU" sz="2000" b="1"/>
              <a:t>34. Политика в области профессионального обучения инвалидов должна определяться и применяться на основании </a:t>
            </a:r>
            <a:r>
              <a:rPr lang="ru-RU" altLang="ru-RU" sz="2000" b="1">
                <a:solidFill>
                  <a:srgbClr val="CC3300"/>
                </a:solidFill>
              </a:rPr>
              <a:t>тесного сотрудничества между органами</a:t>
            </a:r>
            <a:r>
              <a:rPr lang="ru-RU" altLang="ru-RU" sz="2000" b="1"/>
              <a:t>, ведающими восстановлением трудоспособности, социальным обеспечением, профессиональным ориентированием, обучением и трудоустройством инвалидов, и осуществляться в сотрудничестве с организациями предпринимателей и трудящихся.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4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0" y="165100"/>
            <a:ext cx="9866313" cy="1739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>
                <a:solidFill>
                  <a:srgbClr val="C00000"/>
                </a:solidFill>
              </a:rPr>
              <a:t>Федеральным законом «О социальной защите инвалидов в Российской Федерации» от 24 ноября 1995 г. № 181-ФЗ.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900" y="1905000"/>
            <a:ext cx="11188700" cy="478790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В ст. 19 </a:t>
            </a:r>
            <a:r>
              <a:rPr lang="ru-RU" sz="2400" dirty="0"/>
              <a:t>сказано: «Государство поддерживает получение инвалидами образования и </a:t>
            </a:r>
            <a:r>
              <a:rPr lang="ru-RU" sz="2400" b="1" dirty="0">
                <a:solidFill>
                  <a:srgbClr val="00B050"/>
                </a:solidFill>
              </a:rPr>
              <a:t>гарантирует создание инвалидам </a:t>
            </a:r>
            <a:r>
              <a:rPr lang="ru-RU" sz="2400" b="1" dirty="0" smtClean="0">
                <a:solidFill>
                  <a:srgbClr val="00B050"/>
                </a:solidFill>
              </a:rPr>
              <a:t>нео</a:t>
            </a:r>
            <a:r>
              <a:rPr lang="ru-RU" sz="2400" b="1" dirty="0">
                <a:solidFill>
                  <a:srgbClr val="00B050"/>
                </a:solidFill>
              </a:rPr>
              <a:t>бходимых условий для его получения.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dirty="0" smtClean="0"/>
              <a:t>Поддержка </a:t>
            </a:r>
            <a:r>
              <a:rPr lang="ru-RU" sz="2400" dirty="0"/>
              <a:t>общего образования, профессионального образования и профессионального обучения инвалидов направлена на:</a:t>
            </a:r>
            <a:br>
              <a:rPr lang="ru-RU" sz="2400" dirty="0"/>
            </a:br>
            <a:r>
              <a:rPr lang="ru-RU" sz="2400" dirty="0"/>
              <a:t>1) осуществление ими прав и свобод человека </a:t>
            </a:r>
            <a:r>
              <a:rPr lang="ru-RU" sz="2400" b="1" dirty="0">
                <a:solidFill>
                  <a:srgbClr val="00B050"/>
                </a:solidFill>
              </a:rPr>
              <a:t>наравне с другими </a:t>
            </a:r>
            <a:r>
              <a:rPr lang="ru-RU" sz="2400" dirty="0"/>
              <a:t>гражданами;</a:t>
            </a:r>
            <a:br>
              <a:rPr lang="ru-RU" sz="2400" dirty="0"/>
            </a:br>
            <a:r>
              <a:rPr lang="ru-RU" sz="2400" dirty="0"/>
              <a:t>2) развитие личности, индивидуальных способностей и возможностей;</a:t>
            </a:r>
            <a:br>
              <a:rPr lang="ru-RU" sz="2400" dirty="0"/>
            </a:br>
            <a:r>
              <a:rPr lang="ru-RU" sz="2400" dirty="0"/>
              <a:t>3) </a:t>
            </a:r>
            <a:r>
              <a:rPr lang="ru-RU" sz="2400" b="1" dirty="0">
                <a:solidFill>
                  <a:srgbClr val="00B050"/>
                </a:solidFill>
              </a:rPr>
              <a:t>интеграцию в общество</a:t>
            </a:r>
            <a:r>
              <a:rPr lang="ru-RU" sz="2400" dirty="0"/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9900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00" y="482600"/>
            <a:ext cx="10490199" cy="1028700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>
                <a:solidFill>
                  <a:srgbClr val="CC3300"/>
                </a:solidFill>
              </a:rPr>
              <a:t>Федеральный закон «Об образовании в Российской федерации</a:t>
            </a:r>
            <a:r>
              <a:rPr lang="ru-RU" altLang="ru-RU" sz="2800" b="1" smtClean="0">
                <a:solidFill>
                  <a:srgbClr val="CC3300"/>
                </a:solidFill>
              </a:rPr>
              <a:t>». Ст. 79</a:t>
            </a:r>
            <a:endParaRPr lang="ru-RU" sz="28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599" y="1600200"/>
            <a:ext cx="11531599" cy="5168900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2000"/>
              <a:t>8. </a:t>
            </a:r>
            <a:r>
              <a:rPr lang="ru-RU" altLang="ru-RU" sz="2000" b="1">
                <a:solidFill>
                  <a:schemeClr val="accent2"/>
                </a:solidFill>
              </a:rPr>
              <a:t>Профессиональное обучение и профессиональное образование обучающихся</a:t>
            </a:r>
            <a:r>
              <a:rPr lang="ru-RU" altLang="ru-RU" sz="2000"/>
              <a:t> с ограниченными возможностями здоровья осуществляются на основе образовательных программ, </a:t>
            </a:r>
            <a:r>
              <a:rPr lang="ru-RU" altLang="ru-RU" sz="2000">
                <a:solidFill>
                  <a:srgbClr val="CC3300"/>
                </a:solidFill>
              </a:rPr>
              <a:t>адаптированных</a:t>
            </a:r>
            <a:r>
              <a:rPr lang="ru-RU" altLang="ru-RU" sz="2000"/>
              <a:t> при необходимости для обучения указанных обучающихся.</a:t>
            </a:r>
          </a:p>
          <a:p>
            <a:pPr algn="just">
              <a:lnSpc>
                <a:spcPct val="80000"/>
              </a:lnSpc>
            </a:pPr>
            <a:r>
              <a:rPr lang="ru-RU" altLang="ru-RU" sz="2000"/>
              <a:t>9. Органы государственной власти субъектов Российской Федерации обеспечивают получение </a:t>
            </a:r>
            <a:r>
              <a:rPr lang="ru-RU" altLang="ru-RU" sz="2000" b="1"/>
              <a:t>профессионального обучения</a:t>
            </a:r>
            <a:r>
              <a:rPr lang="ru-RU" altLang="ru-RU" sz="2000"/>
              <a:t> обучающимися с ограниченными возможностями здоровья (с различными формами умственной отсталости), не имеющими основного общего или среднего общего образования.</a:t>
            </a:r>
          </a:p>
          <a:p>
            <a:pPr algn="just">
              <a:lnSpc>
                <a:spcPct val="80000"/>
              </a:lnSpc>
            </a:pPr>
            <a:r>
              <a:rPr lang="ru-RU" altLang="ru-RU" sz="2000"/>
              <a:t>10. Профессиональными образовательными организациями и образовательными организациями высшего образования, а также организациями, осуществляющими образовательную деятельность по основным программам профессионального обучения, должны быть </a:t>
            </a:r>
            <a:r>
              <a:rPr lang="ru-RU" altLang="ru-RU" sz="2000" b="1">
                <a:solidFill>
                  <a:srgbClr val="CC3300"/>
                </a:solidFill>
              </a:rPr>
              <a:t>созданы специальные условия</a:t>
            </a:r>
            <a:r>
              <a:rPr lang="ru-RU" altLang="ru-RU" sz="2000"/>
              <a:t> для получения образования обучающимися с ограниченными возможностями здоровья.</a:t>
            </a:r>
          </a:p>
          <a:p>
            <a:pPr algn="just">
              <a:lnSpc>
                <a:spcPct val="80000"/>
              </a:lnSpc>
            </a:pPr>
            <a:r>
              <a:rPr lang="ru-RU" altLang="ru-RU" sz="2000"/>
              <a:t>11. При получении образования обучающимся с ограниченными возможностями здоровья предоставляются </a:t>
            </a:r>
            <a:r>
              <a:rPr lang="ru-RU" altLang="ru-RU" sz="2000" b="1">
                <a:solidFill>
                  <a:srgbClr val="CC3300"/>
                </a:solidFill>
              </a:rPr>
              <a:t>бесплатно</a:t>
            </a:r>
            <a:r>
              <a:rPr lang="ru-RU" altLang="ru-RU" sz="2000"/>
              <a:t> специальные учебники и учебные пособия, иная учебная литература, а также услуги сурдопереводчиков и тифлосурдопереводчиков. 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1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000" y="624110"/>
            <a:ext cx="10286999" cy="128089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Приказ Минобрнауки России от 18.04.2013 N 292 (ред. от 27.10.2015) Об утверждении Порядка организации и осуществления образовательной деятельности по основным программам профессионального обучения</a:t>
            </a:r>
            <a:br>
              <a:rPr lang="ru-RU" sz="2000" b="1">
                <a:solidFill>
                  <a:srgbClr val="FF0000"/>
                </a:solidFill>
              </a:rPr>
            </a:b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900" y="1790700"/>
            <a:ext cx="11480800" cy="4120522"/>
          </a:xfrm>
        </p:spPr>
        <p:txBody>
          <a:bodyPr/>
          <a:lstStyle/>
          <a:p>
            <a:pPr algn="just"/>
            <a:r>
              <a:rPr lang="ru-RU"/>
              <a:t>5. Обучение по индивидуальному учебному плану, в том числе ускоренное обучение, в пределах осваиваемой программы профессионального обучения осуществляется в порядке, </a:t>
            </a:r>
            <a:r>
              <a:rPr lang="ru-RU" b="1">
                <a:solidFill>
                  <a:srgbClr val="FF0000"/>
                </a:solidFill>
              </a:rPr>
              <a:t>установленном локальными нормативными </a:t>
            </a:r>
            <a:r>
              <a:rPr lang="ru-RU"/>
              <a:t>актами организации, осуществляющей образовательную деятельность</a:t>
            </a:r>
            <a:r>
              <a:rPr lang="ru-RU" smtClean="0"/>
              <a:t>.</a:t>
            </a:r>
          </a:p>
          <a:p>
            <a:pPr algn="just"/>
            <a:r>
              <a:rPr lang="ru-RU"/>
              <a:t>6. К освоению основных программ профессионального обучения по программам профессиональной подготовки по профессиям рабочих, должностям служащих допускаются лица различного возраста, в том числе не имеющие основного общего или среднего общего образования, </a:t>
            </a:r>
            <a:r>
              <a:rPr lang="ru-RU" b="1">
                <a:solidFill>
                  <a:srgbClr val="FF0000"/>
                </a:solidFill>
              </a:rPr>
              <a:t>включая лиц с ограниченными возможностями здоровья (с различными формами умственной отсталости</a:t>
            </a:r>
            <a:r>
              <a:rPr lang="ru-RU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6636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114300"/>
            <a:ext cx="10604499" cy="132080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Приказ Минобрнауки России от 14.06.2013 N 464 (ред. от 15.12.2014) Об утверждении Порядка организации и осуществления образовательной деятельности по образовательным программам среднего профессионального образования</a:t>
            </a:r>
            <a:br>
              <a:rPr lang="ru-RU" sz="2000" b="1">
                <a:solidFill>
                  <a:srgbClr val="FF0000"/>
                </a:solidFill>
              </a:rPr>
            </a:b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900" y="1435100"/>
            <a:ext cx="11722100" cy="5422900"/>
          </a:xfrm>
        </p:spPr>
        <p:txBody>
          <a:bodyPr>
            <a:normAutofit lnSpcReduction="10000"/>
          </a:bodyPr>
          <a:lstStyle/>
          <a:p>
            <a:r>
              <a:rPr lang="ru-RU"/>
              <a:t>14. При реализации образовательных программ среднего профессионального образования используются различные образовательные технологии, в том числе дистанционные образовательные технологии, электронное обучение &lt;1</a:t>
            </a:r>
            <a:r>
              <a:rPr lang="ru-RU" smtClean="0"/>
              <a:t>&gt;.</a:t>
            </a:r>
          </a:p>
          <a:p>
            <a:pPr marL="0" indent="0" algn="just">
              <a:buNone/>
            </a:pPr>
            <a:r>
              <a:rPr lang="ru-RU" b="1">
                <a:solidFill>
                  <a:schemeClr val="tx1"/>
                </a:solidFill>
              </a:rPr>
              <a:t>III. Особенности организации образовательной </a:t>
            </a:r>
            <a:r>
              <a:rPr lang="ru-RU" b="1" smtClean="0">
                <a:solidFill>
                  <a:schemeClr val="tx1"/>
                </a:solidFill>
              </a:rPr>
              <a:t>деятельности для </a:t>
            </a:r>
            <a:r>
              <a:rPr lang="ru-RU" b="1">
                <a:solidFill>
                  <a:schemeClr val="tx1"/>
                </a:solidFill>
              </a:rPr>
              <a:t>лиц с ограниченными возможностями </a:t>
            </a:r>
            <a:r>
              <a:rPr lang="ru-RU" b="1" smtClean="0">
                <a:solidFill>
                  <a:schemeClr val="tx1"/>
                </a:solidFill>
              </a:rPr>
              <a:t>здоровья</a:t>
            </a:r>
          </a:p>
          <a:p>
            <a:pPr marL="0" indent="0" algn="just">
              <a:buNone/>
            </a:pPr>
            <a:r>
              <a:rPr lang="ru-RU"/>
              <a:t>39. Содержание среднего профессионального образования и условия организации обучения обучающихся с ограниченными возможностями здоровья определяются </a:t>
            </a:r>
            <a:r>
              <a:rPr lang="ru-RU" b="1">
                <a:solidFill>
                  <a:schemeClr val="accent1"/>
                </a:solidFill>
              </a:rPr>
              <a:t>адаптированной образовательной программой</a:t>
            </a:r>
            <a:r>
              <a:rPr lang="ru-RU"/>
              <a:t>, а для инвалидов также в соответствии с индивидуальной программой реабилитации инвалида </a:t>
            </a:r>
            <a:endParaRPr lang="ru-RU" b="1">
              <a:solidFill>
                <a:schemeClr val="tx1"/>
              </a:solidFill>
            </a:endParaRPr>
          </a:p>
          <a:p>
            <a:r>
              <a:rPr lang="ru-RU"/>
              <a:t>Обучение по образовательным программам среднего профессионального образования обучающихся с ограниченными возможностями здоровья осуществляется на основе образовательных программ среднего </a:t>
            </a:r>
            <a:r>
              <a:rPr lang="ru-RU" b="1"/>
              <a:t>профессионального образования, адаптированных при необходимости</a:t>
            </a:r>
            <a:r>
              <a:rPr lang="ru-RU"/>
              <a:t> для обучения указанных обучающихся </a:t>
            </a:r>
            <a:endParaRPr lang="ru-RU" smtClean="0"/>
          </a:p>
          <a:p>
            <a:pPr marL="0" indent="0" algn="just">
              <a:buNone/>
            </a:pPr>
            <a:r>
              <a:rPr lang="ru-RU"/>
              <a:t>41. Образовательными организациями должны быть созданы </a:t>
            </a:r>
            <a:r>
              <a:rPr lang="ru-RU" b="1"/>
              <a:t>специальные условия </a:t>
            </a:r>
            <a:r>
              <a:rPr lang="ru-RU"/>
              <a:t>для получения среднего профессионального образования обучающимися с ограниченными возможностями </a:t>
            </a:r>
            <a:r>
              <a:rPr lang="ru-RU" smtClean="0"/>
              <a:t>здоровья</a:t>
            </a:r>
          </a:p>
          <a:p>
            <a:pPr marL="0" indent="0" algn="just">
              <a:buNone/>
            </a:pPr>
            <a:r>
              <a:rPr lang="ru-RU"/>
              <a:t>44. При получении среднего профессионального образования обучающимся с ограниченными возможностями здоровья предоставляются бесплатно специальные учебники и учебные пособия, иная учебная литература, а также </a:t>
            </a:r>
            <a:r>
              <a:rPr lang="ru-RU" b="1"/>
              <a:t>услуги сурдопереводчиков и тифлосурдопереводчиков </a:t>
            </a:r>
          </a:p>
        </p:txBody>
      </p:sp>
    </p:spTree>
    <p:extLst>
      <p:ext uri="{BB962C8B-B14F-4D97-AF65-F5344CB8AC3E}">
        <p14:creationId xmlns:p14="http://schemas.microsoft.com/office/powerpoint/2010/main" val="159541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100" y="332010"/>
            <a:ext cx="10579099" cy="128089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chemeClr val="accent1"/>
                </a:solidFill>
              </a:rPr>
              <a:t>Приказ Минобрнауки России от 16.08.2013 N 968 (ред. от 17.11.2017) Об утверждении Порядка проведения государственной итоговой аттестации по образовательным программам среднего профессионального образования</a:t>
            </a:r>
            <a:br>
              <a:rPr lang="ru-RU" sz="2000" b="1">
                <a:solidFill>
                  <a:schemeClr val="accent1"/>
                </a:solidFill>
              </a:rPr>
            </a:br>
            <a:endParaRPr lang="ru-RU" sz="200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1701" y="1612900"/>
            <a:ext cx="10858498" cy="4876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/>
              <a:t>V. Порядок проведения государственной </a:t>
            </a:r>
            <a:r>
              <a:rPr lang="ru-RU" b="1" dirty="0" smtClean="0"/>
              <a:t>итоговой аттестации </a:t>
            </a:r>
            <a:r>
              <a:rPr lang="ru-RU" b="1" dirty="0"/>
              <a:t>для выпускников из числа лиц с </a:t>
            </a:r>
            <a:r>
              <a:rPr lang="ru-RU" b="1" dirty="0" smtClean="0"/>
              <a:t>ограниченными возможностями </a:t>
            </a:r>
            <a:r>
              <a:rPr lang="ru-RU" b="1" dirty="0"/>
              <a:t>здоровья</a:t>
            </a:r>
          </a:p>
          <a:p>
            <a:pPr marL="0" indent="0">
              <a:buNone/>
            </a:pPr>
            <a:r>
              <a:rPr lang="ru-RU" dirty="0"/>
              <a:t>25. Для выпускников из числа лиц с ограниченными возможностями здоровья государственная итоговая аттестация проводится образовательной организацией </a:t>
            </a:r>
            <a:r>
              <a:rPr lang="ru-RU" b="1" dirty="0">
                <a:solidFill>
                  <a:srgbClr val="00B050"/>
                </a:solidFill>
              </a:rPr>
              <a:t>с учетом особенностей психофизического развития, индивидуальных возможностей и состояния здоровья таких выпускников (далее - индивидуальные особенности).</a:t>
            </a:r>
          </a:p>
          <a:p>
            <a:pPr marL="0" indent="0" algn="just">
              <a:buNone/>
            </a:pPr>
            <a:r>
              <a:rPr lang="ru-RU" dirty="0"/>
              <a:t>26. При проведении государственной итоговой аттестации обеспечивается соблюдение следующих общих требований:</a:t>
            </a:r>
          </a:p>
          <a:p>
            <a:pPr algn="just"/>
            <a:r>
              <a:rPr lang="ru-RU" dirty="0"/>
              <a:t>проведение государственной итоговой аттестации для лиц с ограниченными возможностями здоровья в одной аудитории совместно с выпускниками, не имеющими ограниченных возможностей здоровья, если это не создает трудностей для выпускников при прохождении государственной итоговой аттестации;</a:t>
            </a:r>
          </a:p>
          <a:p>
            <a:pPr algn="just"/>
            <a:r>
              <a:rPr lang="ru-RU" dirty="0"/>
              <a:t>присутствие в аудитории </a:t>
            </a:r>
            <a:r>
              <a:rPr lang="ru-RU" b="1" dirty="0">
                <a:solidFill>
                  <a:srgbClr val="00B050"/>
                </a:solidFill>
              </a:rPr>
              <a:t>ассистент</a:t>
            </a:r>
            <a:r>
              <a:rPr lang="ru-RU" dirty="0"/>
              <a:t>а, оказывающего выпускникам необходимую техническую помощь с учетом их индивидуальных </a:t>
            </a:r>
            <a:r>
              <a:rPr lang="ru-RU" dirty="0" smtClean="0"/>
              <a:t>особенностей</a:t>
            </a:r>
          </a:p>
          <a:p>
            <a:pPr marL="0" indent="0" algn="just">
              <a:buNone/>
            </a:pPr>
            <a:r>
              <a:rPr lang="ru-RU" dirty="0"/>
              <a:t>27. Дополнительно при проведении государственной итоговой аттестации обеспечивается соблюдение следующих </a:t>
            </a:r>
            <a:r>
              <a:rPr lang="ru-RU" dirty="0" smtClean="0"/>
              <a:t>требований….. для слепых, слабовидящих…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11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901" y="228600"/>
            <a:ext cx="10145712" cy="167640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Письмо Минобрнауки РФ от 03.18.2014 г. № 06-281</a:t>
            </a:r>
            <a:r>
              <a:rPr lang="ru-RU" sz="2000">
                <a:solidFill>
                  <a:srgbClr val="FF0000"/>
                </a:solidFill>
              </a:rPr>
              <a:t/>
            </a:r>
            <a:br>
              <a:rPr lang="ru-RU" sz="2000">
                <a:solidFill>
                  <a:srgbClr val="FF0000"/>
                </a:solidFill>
              </a:rPr>
            </a:br>
            <a:r>
              <a:rPr lang="ru-RU" sz="2000" b="1">
                <a:solidFill>
                  <a:srgbClr val="FF0000"/>
                </a:solidFill>
              </a:rPr>
              <a:t>«Требования к организации образовательного процесса для обучения инвалидов и лиц с ограниченными возможностями здоровья в профессиональных образовательных организациях, в том числе оснащенности образовательного процесса»</a:t>
            </a:r>
            <a:r>
              <a:rPr lang="ru-RU" sz="2000">
                <a:solidFill>
                  <a:srgbClr val="FF0000"/>
                </a:solidFill>
              </a:rPr>
              <a:t/>
            </a:r>
            <a:br>
              <a:rPr lang="ru-RU" sz="2000">
                <a:solidFill>
                  <a:srgbClr val="FF0000"/>
                </a:solidFill>
              </a:rPr>
            </a:b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1905000"/>
            <a:ext cx="11430000" cy="46355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1. Организационно-нормативные требования к профессиональным образовательным организациям</a:t>
            </a:r>
            <a:endParaRPr lang="ru-RU" dirty="0"/>
          </a:p>
          <a:p>
            <a:r>
              <a:rPr lang="ru-RU" b="1" dirty="0"/>
              <a:t>1.1. Создание в профессиональной образовательной организации </a:t>
            </a:r>
            <a:r>
              <a:rPr lang="ru-RU" b="1" dirty="0">
                <a:solidFill>
                  <a:srgbClr val="00B050"/>
                </a:solidFill>
              </a:rPr>
              <a:t>структурного подразделения, ответственного за организацию получения образования инвалидами и лицами с ограниченными возможностями здоровья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dirty="0"/>
              <a:t>В профессиональной образовательной организации рекомендуется создание отдельного структурного подразделения, основной целью деятельности которого является создание специальных условий для получения образования инвалидами и лицами с ограниченными возможностями здоровья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/>
              <a:t>1.2. Регулирование </a:t>
            </a:r>
            <a:r>
              <a:rPr lang="ru-RU" b="1" dirty="0">
                <a:solidFill>
                  <a:srgbClr val="00B050"/>
                </a:solidFill>
              </a:rPr>
              <a:t>локальными нормативными актами </a:t>
            </a:r>
            <a:r>
              <a:rPr lang="ru-RU" b="1" dirty="0"/>
              <a:t>профессиональной образовательной организации деятельности по организации получения образования обучающимися с ограниченными возможностями здоровья и </a:t>
            </a:r>
            <a:r>
              <a:rPr lang="ru-RU" b="1" dirty="0" smtClean="0"/>
              <a:t>инвалидами</a:t>
            </a:r>
          </a:p>
          <a:p>
            <a:pPr algn="just"/>
            <a:r>
              <a:rPr lang="ru-RU" b="1" dirty="0"/>
              <a:t>1.3. Ведение </a:t>
            </a:r>
            <a:r>
              <a:rPr lang="ru-RU" b="1" dirty="0">
                <a:solidFill>
                  <a:srgbClr val="00B050"/>
                </a:solidFill>
              </a:rPr>
              <a:t>специализированного учета </a:t>
            </a:r>
            <a:r>
              <a:rPr lang="ru-RU" b="1" dirty="0"/>
              <a:t>обучающихся с ограниченными возможностями здоровья и инвалидов на этапах их поступления в профессиональную образовательную организацию, обучения, трудоустройства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05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319310"/>
            <a:ext cx="11658600" cy="468090"/>
          </a:xfrm>
        </p:spPr>
        <p:txBody>
          <a:bodyPr>
            <a:noAutofit/>
          </a:bodyPr>
          <a:lstStyle/>
          <a:p>
            <a:pPr algn="just"/>
            <a:r>
              <a:rPr lang="ru-RU" sz="1600" b="1">
                <a:solidFill>
                  <a:srgbClr val="FF0000"/>
                </a:solidFill>
              </a:rPr>
              <a:t>Письмо Минобрнауки РФ от 03.18.2014 г. № </a:t>
            </a:r>
            <a:r>
              <a:rPr lang="ru-RU" sz="1600" b="1" smtClean="0">
                <a:solidFill>
                  <a:srgbClr val="FF0000"/>
                </a:solidFill>
              </a:rPr>
              <a:t>06-281</a:t>
            </a:r>
            <a:r>
              <a:rPr lang="ru-RU" sz="1600" smtClean="0">
                <a:solidFill>
                  <a:srgbClr val="FF0000"/>
                </a:solidFill>
              </a:rPr>
              <a:t> </a:t>
            </a:r>
            <a:r>
              <a:rPr lang="ru-RU" sz="1600" b="1" smtClean="0">
                <a:solidFill>
                  <a:srgbClr val="FF0000"/>
                </a:solidFill>
              </a:rPr>
              <a:t>«Требования к организации обр.процесса…</a:t>
            </a:r>
            <a:endParaRPr lang="ru-RU" sz="16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0400" y="787400"/>
            <a:ext cx="11531600" cy="607060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2. Требования к кадровому обеспечению профессиональной образовательной организации</a:t>
            </a:r>
            <a:endParaRPr lang="ru-RU" dirty="0"/>
          </a:p>
          <a:p>
            <a:pPr algn="just"/>
            <a:r>
              <a:rPr lang="ru-RU" b="1" dirty="0"/>
              <a:t>2.1. </a:t>
            </a:r>
            <a:r>
              <a:rPr lang="ru-RU" dirty="0"/>
              <a:t>Введение в штат профессиональных образовательных организаций должности </a:t>
            </a:r>
            <a:r>
              <a:rPr lang="ru-RU" b="1" dirty="0" err="1"/>
              <a:t>тьютора</a:t>
            </a:r>
            <a:r>
              <a:rPr lang="ru-RU" b="1" dirty="0"/>
              <a:t>, педагога-психолога, социального педагога </a:t>
            </a:r>
            <a:r>
              <a:rPr lang="ru-RU" dirty="0"/>
              <a:t>(социального работника), специалиста по специальным техническим и программным средствам обучения обучающихся с ограниченными возможностями здоровья и инвалидов и других необходимых специалистов с целью комплексного сопровождения их обучения</a:t>
            </a:r>
          </a:p>
          <a:p>
            <a:pPr algn="just"/>
            <a:r>
              <a:rPr lang="ru-RU" b="1" dirty="0"/>
              <a:t>2.2. </a:t>
            </a:r>
            <a:r>
              <a:rPr lang="ru-RU" b="1" dirty="0">
                <a:solidFill>
                  <a:srgbClr val="00B050"/>
                </a:solidFill>
              </a:rPr>
              <a:t>Дополнительная подготовка педагогических работников </a:t>
            </a:r>
            <a:r>
              <a:rPr lang="ru-RU" dirty="0"/>
              <a:t>с целью получения знаний о психофизиологических особенностях инвалидов и лиц с ограниченными возможностями здоровья, специфике приема-передачи учебной информации, применения специальных технических средств </a:t>
            </a:r>
            <a:r>
              <a:rPr lang="ru-RU" dirty="0" smtClean="0"/>
              <a:t>обучения </a:t>
            </a:r>
            <a:r>
              <a:rPr lang="ru-RU" dirty="0"/>
              <a:t>с учетом различных нарушений функций организма </a:t>
            </a:r>
            <a:r>
              <a:rPr lang="ru-RU" dirty="0" smtClean="0"/>
              <a:t>человека</a:t>
            </a:r>
          </a:p>
          <a:p>
            <a:pPr algn="just"/>
            <a:r>
              <a:rPr lang="ru-RU" b="1" dirty="0"/>
              <a:t>2.3. </a:t>
            </a:r>
            <a:r>
              <a:rPr lang="ru-RU" dirty="0"/>
              <a:t>Введение при необходимости в штат профессиональных образовательных организаций должностей сурдопедагога, </a:t>
            </a:r>
            <a:r>
              <a:rPr lang="ru-RU" dirty="0" err="1"/>
              <a:t>сурдопереводчика</a:t>
            </a:r>
            <a:r>
              <a:rPr lang="ru-RU" dirty="0"/>
              <a:t> для обеспечения образовательного процесса обучающихся с нарушением слуха; тифлопедагога для обеспечения образовательного процесса обучающихся с нарушением </a:t>
            </a:r>
            <a:r>
              <a:rPr lang="ru-RU" dirty="0" smtClean="0"/>
              <a:t>зрения</a:t>
            </a:r>
          </a:p>
          <a:p>
            <a:pPr marL="0" indent="0" algn="just">
              <a:buNone/>
            </a:pPr>
            <a:r>
              <a:rPr lang="ru-RU" b="1" dirty="0"/>
              <a:t>4. Требования к доступности зданий и сооружений профессиональных образовательных организаций и безопасного в них </a:t>
            </a:r>
            <a:r>
              <a:rPr lang="ru-RU" b="1" dirty="0" smtClean="0"/>
              <a:t>нахождения</a:t>
            </a:r>
          </a:p>
          <a:p>
            <a:pPr marL="0" indent="0" algn="just">
              <a:buNone/>
            </a:pPr>
            <a:r>
              <a:rPr lang="ru-RU" b="1" dirty="0"/>
              <a:t>8. Требования к комплексному сопровождению образовательного процесса и </a:t>
            </a:r>
            <a:r>
              <a:rPr lang="ru-RU" b="1" dirty="0" err="1" smtClean="0"/>
              <a:t>здоровьесбережения</a:t>
            </a:r>
            <a:endParaRPr lang="ru-RU" b="1" dirty="0" smtClean="0"/>
          </a:p>
          <a:p>
            <a:pPr marL="0" indent="0" algn="just">
              <a:buNone/>
            </a:pPr>
            <a:r>
              <a:rPr lang="ru-RU" b="1" dirty="0"/>
              <a:t>8.2. </a:t>
            </a:r>
            <a:r>
              <a:rPr lang="ru-RU" dirty="0"/>
              <a:t>Установление профессиональной образовательной организацией особого порядка освоения дисциплины «физическая 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231161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801" y="254000"/>
            <a:ext cx="10564812" cy="132080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Межведомственный комплексный план мероприятий по обеспечению доступности профессионального образования для инвалидов и лиц с ограниченными возможностями здоровья на 2016 - 2018 годы (утв. Правительством РФ 23 мая 2016 г. № 3467п-П8)</a:t>
            </a:r>
            <a:br>
              <a:rPr lang="ru-RU" sz="2000" b="1">
                <a:solidFill>
                  <a:srgbClr val="FF0000"/>
                </a:solidFill>
              </a:rPr>
            </a:b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1676400"/>
            <a:ext cx="11645900" cy="461010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Создание </a:t>
            </a:r>
            <a:r>
              <a:rPr lang="ru-RU" dirty="0"/>
              <a:t>в субъектах Российской Федерации </a:t>
            </a:r>
            <a:r>
              <a:rPr lang="ru-RU" b="1" dirty="0">
                <a:solidFill>
                  <a:srgbClr val="00B050"/>
                </a:solidFill>
              </a:rPr>
              <a:t>базовых профессиональных образовательных </a:t>
            </a:r>
            <a:r>
              <a:rPr lang="ru-RU" dirty="0"/>
              <a:t>организаций, обеспечивающих поддержку региональных систем инклюзивного среднего профессионального образования </a:t>
            </a:r>
            <a:endParaRPr lang="ru-RU" dirty="0" smtClean="0"/>
          </a:p>
          <a:p>
            <a:pPr algn="just"/>
            <a:r>
              <a:rPr lang="ru-RU" dirty="0" smtClean="0"/>
              <a:t>Разработка </a:t>
            </a:r>
            <a:r>
              <a:rPr lang="ru-RU" dirty="0"/>
              <a:t>методических рекомендаций для </a:t>
            </a:r>
            <a:r>
              <a:rPr lang="ru-RU" b="1" dirty="0">
                <a:solidFill>
                  <a:srgbClr val="00B050"/>
                </a:solidFill>
              </a:rPr>
              <a:t>экспертов, участвующих в контрольно-надзорных </a:t>
            </a:r>
            <a:r>
              <a:rPr lang="ru-RU" dirty="0"/>
              <a:t>мероприятиях, по вопросам организации инклюзивного образования и создания специальных условий для получения профессионального образования инвалидами и лицами с ОВЗ </a:t>
            </a:r>
            <a:endParaRPr lang="ru-RU" dirty="0" smtClean="0"/>
          </a:p>
          <a:p>
            <a:pPr algn="just"/>
            <a:r>
              <a:rPr lang="ru-RU" dirty="0"/>
              <a:t>Внесение изменений в приказ </a:t>
            </a:r>
            <a:r>
              <a:rPr lang="ru-RU" dirty="0" err="1"/>
              <a:t>Минобрнауки</a:t>
            </a:r>
            <a:r>
              <a:rPr lang="ru-RU" dirty="0"/>
              <a:t> России от 10 декабря 2013 г. № 1324 "Об утверждении показателей деятельности образовательной организации, подлежащей </a:t>
            </a:r>
            <a:r>
              <a:rPr lang="ru-RU" b="1" dirty="0" err="1">
                <a:solidFill>
                  <a:srgbClr val="00B050"/>
                </a:solidFill>
              </a:rPr>
              <a:t>самообследованию</a:t>
            </a:r>
            <a:r>
              <a:rPr lang="ru-RU" dirty="0"/>
              <a:t>" в части включения сведений об обеспечении доступности профессионального образования для инвалидов и лиц с ОВЗ в отчеты образовательных организаций о </a:t>
            </a:r>
            <a:r>
              <a:rPr lang="ru-RU" dirty="0" err="1"/>
              <a:t>самообследовании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dirty="0"/>
              <a:t>Внесение изменений в постановление Правительства Российской Федерации от 10 июля 2013 г. № 582 "Об утверждении Правил </a:t>
            </a:r>
            <a:r>
              <a:rPr lang="ru-RU" b="1" dirty="0">
                <a:solidFill>
                  <a:srgbClr val="00B050"/>
                </a:solidFill>
              </a:rPr>
              <a:t>размещения на официальном сайте </a:t>
            </a:r>
            <a:r>
              <a:rPr lang="ru-RU" dirty="0"/>
              <a:t>образовательной организации в информационно-телекоммуникационной сети Интернет и обновления информации об образовательной организации" </a:t>
            </a:r>
            <a:r>
              <a:rPr lang="ru-RU" b="1" u="sng" dirty="0"/>
              <a:t>в части установления требований о размещении информации об условиях обучения лиц с инвалидностью и ОВЗ </a:t>
            </a:r>
          </a:p>
        </p:txBody>
      </p:sp>
    </p:spTree>
    <p:extLst>
      <p:ext uri="{BB962C8B-B14F-4D97-AF65-F5344CB8AC3E}">
        <p14:creationId xmlns:p14="http://schemas.microsoft.com/office/powerpoint/2010/main" val="9270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0" y="381000"/>
            <a:ext cx="10274299" cy="1346200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Межведомственный комплексный план мероприятий по обеспечению доступности профессионального образования для инвалидов и лиц с ограниченными возможностями здоровья на 2016 - 2018 годы (утв. Правительством РФ 23 мая 2016 г. № 3467п-П8)</a:t>
            </a:r>
            <a:br>
              <a:rPr lang="ru-RU" sz="2000" b="1">
                <a:solidFill>
                  <a:srgbClr val="FF0000"/>
                </a:solidFill>
              </a:rPr>
            </a:br>
            <a:endParaRPr lang="ru-RU" sz="20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500" y="1854200"/>
            <a:ext cx="11404600" cy="4635500"/>
          </a:xfrm>
        </p:spPr>
        <p:txBody>
          <a:bodyPr/>
          <a:lstStyle/>
          <a:p>
            <a:pPr algn="just"/>
            <a:r>
              <a:rPr lang="ru-RU"/>
              <a:t>Разработка </a:t>
            </a:r>
            <a:r>
              <a:rPr lang="ru-RU" b="1"/>
              <a:t>методических рекомендаций о внесении изменений в основные профессиональные образовательные программы</a:t>
            </a:r>
            <a:r>
              <a:rPr lang="ru-RU"/>
              <a:t>, предусматривающих создание </a:t>
            </a:r>
            <a:r>
              <a:rPr lang="ru-RU" b="1">
                <a:solidFill>
                  <a:srgbClr val="FF0000"/>
                </a:solidFill>
              </a:rPr>
              <a:t>специальных образовательных условий </a:t>
            </a:r>
            <a:r>
              <a:rPr lang="ru-RU"/>
              <a:t>(в том числе обеспечение практической подготовки), использование электронного обучения и дистанционных образовательных технологий (включая создание виртуальных </a:t>
            </a:r>
            <a:r>
              <a:rPr lang="ru-RU" smtClean="0"/>
              <a:t>.</a:t>
            </a:r>
          </a:p>
          <a:p>
            <a:pPr algn="just"/>
            <a:r>
              <a:rPr lang="ru-RU" b="1"/>
              <a:t>Разработка требований к оказанию образовательных услуг </a:t>
            </a:r>
            <a:r>
              <a:rPr lang="ru-RU"/>
              <a:t>по получению среднего профессионального образования лицами с инвалидностью и ОВЗ с учетом различных нозологических </a:t>
            </a:r>
            <a:r>
              <a:rPr lang="ru-RU" smtClean="0"/>
              <a:t>групп.</a:t>
            </a:r>
          </a:p>
          <a:p>
            <a:pPr algn="just"/>
            <a:r>
              <a:rPr lang="ru-RU"/>
              <a:t> Информационная и организационная поддержка проведения </a:t>
            </a:r>
            <a:r>
              <a:rPr lang="ru-RU" b="1"/>
              <a:t>конкурсов профессионального мастерства </a:t>
            </a:r>
            <a:r>
              <a:rPr lang="ru-RU"/>
              <a:t>среди студентов с инвалидностью и ОВЗ профессиональных образовательных </a:t>
            </a:r>
            <a:r>
              <a:rPr lang="ru-RU" smtClean="0"/>
              <a:t>организаций.</a:t>
            </a:r>
          </a:p>
          <a:p>
            <a:pPr algn="just"/>
            <a:r>
              <a:rPr lang="ru-RU" b="1"/>
              <a:t>Разработка программ содействия </a:t>
            </a:r>
            <a:r>
              <a:rPr lang="ru-RU"/>
              <a:t>трудоустройству выпускников с инвалидностью и ОВЗ, завершивших обучение по программам среднего профессионального </a:t>
            </a:r>
            <a:r>
              <a:rPr lang="ru-RU" smtClean="0"/>
              <a:t>образования.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67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7104" y="1528549"/>
            <a:ext cx="106316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Термин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инклюзия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фран.происхождения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и  означает "включенность". Инклюзивное образование дает возможность всем учащимся (включая людей с ограниченным здоровьем) в полном объеме участвовать в жизни коллектива в детском саду, в школе, в учреждении дополнительного образования детей, в ВУЗЕ.</a:t>
            </a:r>
          </a:p>
        </p:txBody>
      </p:sp>
    </p:spTree>
    <p:extLst>
      <p:ext uri="{BB962C8B-B14F-4D97-AF65-F5344CB8AC3E}">
        <p14:creationId xmlns:p14="http://schemas.microsoft.com/office/powerpoint/2010/main" val="24771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2513" y="518615"/>
            <a:ext cx="10931857" cy="5865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100" algn="just">
              <a:lnSpc>
                <a:spcPts val="2268"/>
              </a:lnSpc>
            </a:pPr>
            <a:r>
              <a:rPr lang="ru" b="1" i="1" dirty="0" smtClean="0">
                <a:solidFill>
                  <a:srgbClr val="FF0000"/>
                </a:solidFill>
                <a:latin typeface="Times New Roman"/>
              </a:rPr>
              <a:t>ОБРАЗОВАТЕЛЬНАЯ </a:t>
            </a:r>
            <a:r>
              <a:rPr lang="ru" b="1" i="1" dirty="0">
                <a:solidFill>
                  <a:srgbClr val="FF0000"/>
                </a:solidFill>
                <a:latin typeface="Times New Roman"/>
              </a:rPr>
              <a:t>ОРГАНИЗАЦИЯ уже сейчас должна решать следующие </a:t>
            </a:r>
            <a:r>
              <a:rPr lang="ru" b="1" i="1" dirty="0" smtClean="0">
                <a:solidFill>
                  <a:srgbClr val="FF0000"/>
                </a:solidFill>
                <a:latin typeface="Times New Roman"/>
              </a:rPr>
              <a:t>задачи:</a:t>
            </a:r>
          </a:p>
          <a:p>
            <a:pPr indent="95250" algn="just">
              <a:lnSpc>
                <a:spcPts val="2268"/>
              </a:lnSpc>
            </a:pPr>
            <a:r>
              <a:rPr lang="ru" b="1" i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обеспечить </a:t>
            </a:r>
            <a:r>
              <a:rPr lang="ru" b="1" dirty="0">
                <a:latin typeface="Times New Roman"/>
              </a:rPr>
              <a:t>нормативно-правовую базу процесса инклюзивного образования ЛИЦ </a:t>
            </a:r>
            <a:r>
              <a:rPr lang="ru" b="1" dirty="0" smtClean="0">
                <a:latin typeface="Times New Roman"/>
              </a:rPr>
              <a:t>с ОВЗ;</a:t>
            </a:r>
            <a:endParaRPr lang="ru" b="1" dirty="0">
              <a:latin typeface="Times New Roman"/>
            </a:endParaRP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обеспечить </a:t>
            </a:r>
            <a:r>
              <a:rPr lang="ru" b="1" dirty="0">
                <a:latin typeface="Times New Roman"/>
              </a:rPr>
              <a:t>образовательный процесс профессионально подготовленными педагогами и специалистами сопровождения, способными реализовать инклюзивный </a:t>
            </a:r>
            <a:r>
              <a:rPr lang="ru" b="1" dirty="0" smtClean="0">
                <a:latin typeface="Times New Roman"/>
              </a:rPr>
              <a:t>подход;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создать </a:t>
            </a:r>
            <a:r>
              <a:rPr lang="ru" b="1" dirty="0">
                <a:latin typeface="Times New Roman"/>
              </a:rPr>
              <a:t>«безбарьерную» образовательную и социальную среду инклюзивного образования, ориентированного на принципы принятия и </a:t>
            </a:r>
            <a:r>
              <a:rPr lang="ru" b="1" dirty="0" smtClean="0">
                <a:latin typeface="Times New Roman"/>
              </a:rPr>
              <a:t>взаимопомощи;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создать </a:t>
            </a:r>
            <a:r>
              <a:rPr lang="ru" b="1" dirty="0">
                <a:latin typeface="Times New Roman"/>
              </a:rPr>
              <a:t>комплексную модель деятельности специалистов различного профиля, обеспечивающих процесс сопровождения ребенка с </a:t>
            </a:r>
            <a:r>
              <a:rPr lang="ru" b="1" dirty="0" smtClean="0">
                <a:latin typeface="Times New Roman"/>
              </a:rPr>
              <a:t>ОВЗ </a:t>
            </a:r>
            <a:r>
              <a:rPr lang="ru" b="1" dirty="0">
                <a:latin typeface="Times New Roman"/>
              </a:rPr>
              <a:t>в условиях инклюзивного образования;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разработать   учебно-программное и методическое </a:t>
            </a:r>
            <a:r>
              <a:rPr lang="ru" b="1" dirty="0">
                <a:latin typeface="Times New Roman"/>
              </a:rPr>
              <a:t>обеспечение инклюзивного образования (учебные планы, учебные программы (их варианты), при необходимости -специальные учебники и рабочие тетради, учебные пособия );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активно </a:t>
            </a:r>
            <a:r>
              <a:rPr lang="ru" b="1" dirty="0">
                <a:latin typeface="Times New Roman"/>
              </a:rPr>
              <a:t>использовать возможности дистанционного образования как эффективного инструмента реализации компетентностного подхода в образовании;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обеспечить </a:t>
            </a:r>
            <a:r>
              <a:rPr lang="ru" b="1" dirty="0">
                <a:latin typeface="Times New Roman"/>
              </a:rPr>
              <a:t>межведомственное взаимодействие и социальное партнерство между организациями, учреждениями, ведомствами, обеспечивающими психолого-педагогическую и социальную поддержку </a:t>
            </a:r>
            <a:r>
              <a:rPr lang="ru" sz="1200" b="1" dirty="0">
                <a:latin typeface="Times New Roman"/>
              </a:rPr>
              <a:t>ЛИЦ </a:t>
            </a:r>
            <a:r>
              <a:rPr lang="ru" b="1" dirty="0">
                <a:latin typeface="Times New Roman"/>
              </a:rPr>
              <a:t>с ограниченными возможностями здоровья; </a:t>
            </a:r>
          </a:p>
          <a:p>
            <a:pPr indent="95250" algn="just">
              <a:lnSpc>
                <a:spcPts val="2268"/>
              </a:lnSpc>
            </a:pPr>
            <a:r>
              <a:rPr lang="ru" b="1" dirty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" b="1" dirty="0" smtClean="0">
                <a:latin typeface="Times New Roman"/>
              </a:rPr>
              <a:t>обеспечить </a:t>
            </a:r>
            <a:r>
              <a:rPr lang="ru" b="1" dirty="0">
                <a:latin typeface="Times New Roman"/>
              </a:rPr>
              <a:t>организацию взаимодействия учреждения с семьей, воспитывающей </a:t>
            </a:r>
            <a:r>
              <a:rPr lang="ru" b="1" dirty="0" smtClean="0">
                <a:latin typeface="Times New Roman"/>
              </a:rPr>
              <a:t>ОБУЧАЮЩЕГОСЯ с ОВЗ.</a:t>
            </a:r>
            <a:endParaRPr lang="ru" b="1" dirty="0">
              <a:latin typeface="Times New Roman"/>
            </a:endParaRPr>
          </a:p>
          <a:p>
            <a:pPr indent="546100" algn="just">
              <a:lnSpc>
                <a:spcPts val="2268"/>
              </a:lnSpc>
            </a:pPr>
            <a:endParaRPr lang="ru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473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6036" y="1364776"/>
            <a:ext cx="1117751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Суть инклюзии в том, что система обучения и воспитания подстраивается под  ребенка, а не ребенок под систему.</a:t>
            </a:r>
            <a:r>
              <a:rPr lang="ru-RU" sz="36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b="1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36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Инклюзивное образование - это признание особенностей развития ребенка и его способности к обучению,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которое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ведется способом, наиболее подходящим каждому ребенку.</a:t>
            </a:r>
          </a:p>
        </p:txBody>
      </p:sp>
    </p:spTree>
    <p:extLst>
      <p:ext uri="{BB962C8B-B14F-4D97-AF65-F5344CB8AC3E}">
        <p14:creationId xmlns:p14="http://schemas.microsoft.com/office/powerpoint/2010/main" val="201020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0060" y="1801504"/>
            <a:ext cx="106725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 algn="just"/>
            <a:r>
              <a:rPr lang="ru-RU" sz="28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Инклюзивное </a:t>
            </a:r>
            <a:r>
              <a:rPr lang="ru-RU" sz="28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образование понимается и реализуется в мировой практике как благо для всех тех, кто таких детей учит, кто учится вместе с ними, кто воспитывает их в семье, как шанс для всего гражданского общества, получающего возможность на практике реализовать гуманистические ценности равных прав, свобод и достоинств каждого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127754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8867" y="736979"/>
            <a:ext cx="109182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ru" sz="2800" b="1" dirty="0">
                <a:solidFill>
                  <a:srgbClr val="FF0000"/>
                </a:solidFill>
                <a:latin typeface="Times New Roman"/>
              </a:rPr>
              <a:t>Инклюзивное образование ориентировано на то, что </a:t>
            </a:r>
            <a:r>
              <a:rPr lang="ru" sz="2800" b="1" i="1" dirty="0">
                <a:solidFill>
                  <a:srgbClr val="FF0000"/>
                </a:solidFill>
                <a:latin typeface="Times New Roman"/>
              </a:rPr>
              <a:t>все дети, несмотря на свои физические, интеллектуальные и иные особенности, включены в общую систему образования</a:t>
            </a:r>
          </a:p>
          <a:p>
            <a:pPr indent="0" algn="just">
              <a:lnSpc>
                <a:spcPct val="150000"/>
              </a:lnSpc>
              <a:buFontTx/>
              <a:buChar char="-"/>
            </a:pPr>
            <a:r>
              <a:rPr lang="ru" sz="2800" b="1" dirty="0">
                <a:solidFill>
                  <a:srgbClr val="FF0000"/>
                </a:solidFill>
                <a:latin typeface="Times New Roman"/>
              </a:rPr>
              <a:t>они обучаются и воспитываются вместе со своими сверстниками по месту жительства –ЕСЛИ ЭТО ШКОЛА  (</a:t>
            </a:r>
            <a:r>
              <a:rPr lang="ru" sz="2800" b="1" dirty="0" smtClean="0">
                <a:solidFill>
                  <a:srgbClr val="FF0000"/>
                </a:solidFill>
                <a:latin typeface="Times New Roman"/>
              </a:rPr>
              <a:t>КОЛЛЕДЖ), </a:t>
            </a:r>
            <a:r>
              <a:rPr lang="ru" sz="2800" b="1" dirty="0">
                <a:solidFill>
                  <a:srgbClr val="FF0000"/>
                </a:solidFill>
                <a:latin typeface="Times New Roman"/>
              </a:rPr>
              <a:t>где учитываются их особые образовательные потребности и оказывается необходимая специальная поддержка.</a:t>
            </a:r>
          </a:p>
        </p:txBody>
      </p:sp>
    </p:spTree>
    <p:extLst>
      <p:ext uri="{BB962C8B-B14F-4D97-AF65-F5344CB8AC3E}">
        <p14:creationId xmlns:p14="http://schemas.microsoft.com/office/powerpoint/2010/main" val="142861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934" y="1160059"/>
            <a:ext cx="1064525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>
              <a:lnSpc>
                <a:spcPts val="2268"/>
              </a:lnSpc>
            </a:pPr>
            <a:r>
              <a:rPr lang="ru" sz="2400" dirty="0">
                <a:latin typeface="Times New Roman"/>
              </a:rPr>
              <a:t>На сегодняшний день проблема развития инклюзивного образования в России находится под пристальным вниманием не только родителей и педагогических сообществ, но и всей общественности. </a:t>
            </a:r>
            <a:endParaRPr lang="ru" sz="2400" dirty="0" smtClean="0">
              <a:latin typeface="Times New Roman"/>
            </a:endParaRPr>
          </a:p>
          <a:p>
            <a:pPr indent="558800" algn="just">
              <a:lnSpc>
                <a:spcPts val="2268"/>
              </a:lnSpc>
            </a:pPr>
            <a:endParaRPr lang="ru" sz="2400" dirty="0">
              <a:latin typeface="Times New Roman"/>
            </a:endParaRPr>
          </a:p>
          <a:p>
            <a:pPr indent="558800" algn="just">
              <a:lnSpc>
                <a:spcPts val="2268"/>
              </a:lnSpc>
            </a:pPr>
            <a:r>
              <a:rPr lang="ru" sz="2400" i="1" u="sng" dirty="0">
                <a:solidFill>
                  <a:srgbClr val="FF0000"/>
                </a:solidFill>
                <a:latin typeface="Times New Roman"/>
              </a:rPr>
              <a:t>Психолого-педагогические    трудности    и </a:t>
            </a:r>
            <a:r>
              <a:rPr lang="ru" sz="2400" i="1" u="sng" dirty="0" smtClean="0">
                <a:solidFill>
                  <a:srgbClr val="FF0000"/>
                </a:solidFill>
                <a:latin typeface="Times New Roman"/>
              </a:rPr>
              <a:t>проблемы инклюзивного </a:t>
            </a:r>
            <a:r>
              <a:rPr lang="ru" sz="2400" i="1" u="sng" dirty="0">
                <a:solidFill>
                  <a:srgbClr val="FF0000"/>
                </a:solidFill>
                <a:latin typeface="Times New Roman"/>
              </a:rPr>
              <a:t>образования заключаются в следующем</a:t>
            </a:r>
            <a:r>
              <a:rPr lang="ru" sz="2400" i="1" u="sng" dirty="0" smtClean="0">
                <a:solidFill>
                  <a:srgbClr val="FF0000"/>
                </a:solidFill>
                <a:latin typeface="Times New Roman"/>
              </a:rPr>
              <a:t>:</a:t>
            </a:r>
          </a:p>
          <a:p>
            <a:pPr indent="558800" algn="just">
              <a:lnSpc>
                <a:spcPts val="2268"/>
              </a:lnSpc>
            </a:pPr>
            <a:endParaRPr lang="ru" sz="2400" i="1" u="sng" dirty="0">
              <a:solidFill>
                <a:srgbClr val="FF0000"/>
              </a:solidFill>
              <a:latin typeface="Times New Roman"/>
            </a:endParaRP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    проблема неприятия детей с ограниченными возможностями здоровья (далее — ОВЗ);</a:t>
            </a: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 проблема непринятия    идеологии    инклюзивного образования;</a:t>
            </a: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 трудности в понимании и реализации подходов к обучению детей с ОВЗ;</a:t>
            </a: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•нежелание многих родителей обучать своих нормально развивающихся детей вместе с детьми с ОВЗ;</a:t>
            </a: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 неадекватное восприятие нормально развивающимися детьми сверстников с ОВЗ;</a:t>
            </a:r>
          </a:p>
          <a:p>
            <a:pPr indent="558800" algn="just">
              <a:lnSpc>
                <a:spcPts val="2268"/>
              </a:lnSpc>
            </a:pPr>
            <a:r>
              <a:rPr lang="ru" sz="2400" dirty="0">
                <a:solidFill>
                  <a:srgbClr val="FF0000"/>
                </a:solidFill>
                <a:latin typeface="Times New Roman"/>
              </a:rPr>
              <a:t>• трудности социально-психологической адаптации детей с ОВЗ.</a:t>
            </a:r>
          </a:p>
          <a:p>
            <a:pPr indent="558800" algn="just">
              <a:lnSpc>
                <a:spcPts val="2268"/>
              </a:lnSpc>
            </a:pPr>
            <a:endParaRPr lang="ru" b="1" dirty="0">
              <a:solidFill>
                <a:srgbClr val="FF0000"/>
              </a:solidFill>
              <a:latin typeface="Times New Roman"/>
            </a:endParaRPr>
          </a:p>
          <a:p>
            <a:pPr indent="558800" algn="just">
              <a:lnSpc>
                <a:spcPts val="2268"/>
              </a:lnSpc>
            </a:pPr>
            <a:endParaRPr lang="ru" b="1" dirty="0">
              <a:solidFill>
                <a:srgbClr val="FF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88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5218" y="504968"/>
            <a:ext cx="1105468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ru-RU" sz="2400" b="1" dirty="0">
                <a:latin typeface="Times New Roman"/>
              </a:rPr>
              <a:t>И</a:t>
            </a:r>
            <a:r>
              <a:rPr lang="ru" sz="2400" b="1" dirty="0">
                <a:latin typeface="Times New Roman"/>
              </a:rPr>
              <a:t>нклюзивное образование - это не только создание технических условий для беспрепятственного доступа детей с ограниченными возможностями в </a:t>
            </a:r>
            <a:r>
              <a:rPr lang="ru" sz="2400" b="1" dirty="0" smtClean="0">
                <a:latin typeface="Times New Roman"/>
              </a:rPr>
              <a:t>образовательные </a:t>
            </a:r>
            <a:r>
              <a:rPr lang="ru" sz="2400" b="1" dirty="0">
                <a:latin typeface="Times New Roman"/>
              </a:rPr>
              <a:t>учреждения, но и специфика учебно-воспитательного процесса, который должен строиться с учетом психофизических возможностей ребенка с </a:t>
            </a:r>
            <a:r>
              <a:rPr lang="ru" sz="2400" b="1" dirty="0" smtClean="0">
                <a:latin typeface="Times New Roman"/>
              </a:rPr>
              <a:t>ОВЗ</a:t>
            </a:r>
            <a:r>
              <a:rPr lang="ru" sz="2400" dirty="0" smtClean="0">
                <a:latin typeface="Times New Roman"/>
              </a:rPr>
              <a:t>. </a:t>
            </a:r>
            <a:endParaRPr lang="ru" sz="2400" dirty="0">
              <a:latin typeface="Times New Roman"/>
            </a:endParaRPr>
          </a:p>
          <a:p>
            <a:pPr indent="533400" algn="just">
              <a:lnSpc>
                <a:spcPct val="150000"/>
              </a:lnSpc>
            </a:pPr>
            <a:r>
              <a:rPr lang="ru" sz="2400" b="1" dirty="0">
                <a:solidFill>
                  <a:srgbClr val="FF0000"/>
                </a:solidFill>
                <a:latin typeface="Times New Roman"/>
              </a:rPr>
              <a:t>В образовательных учреждениях должно быть организовано качественное психолого-педагогическое сопровождение, а также создан особый морально-психологический климат в педагогическом и </a:t>
            </a:r>
            <a:r>
              <a:rPr lang="ru" sz="2400" b="1" dirty="0" smtClean="0">
                <a:solidFill>
                  <a:srgbClr val="FF0000"/>
                </a:solidFill>
                <a:latin typeface="Times New Roman"/>
              </a:rPr>
              <a:t>студенческом </a:t>
            </a:r>
            <a:r>
              <a:rPr lang="ru" sz="2400" b="1" dirty="0">
                <a:solidFill>
                  <a:srgbClr val="FF0000"/>
                </a:solidFill>
                <a:latin typeface="Times New Roman"/>
              </a:rPr>
              <a:t>коллективах. Психолого-педагогическое сопровождение инклюзивного образования - это важная составляющая модели инклюзивного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96516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0594" y="1622324"/>
            <a:ext cx="10074018" cy="250722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 smtClean="0">
                <a:solidFill>
                  <a:srgbClr val="CC3300"/>
                </a:solidFill>
              </a:rPr>
              <a:t/>
            </a:r>
            <a:br>
              <a:rPr lang="ru-RU" altLang="ru-RU" sz="3600" b="1" dirty="0" smtClean="0">
                <a:solidFill>
                  <a:srgbClr val="CC3300"/>
                </a:solidFill>
              </a:rPr>
            </a:br>
            <a:r>
              <a:rPr lang="ru-RU" altLang="ru-RU" sz="3600" b="1" dirty="0">
                <a:solidFill>
                  <a:srgbClr val="CC3300"/>
                </a:solidFill>
              </a:rPr>
              <a:t/>
            </a:r>
            <a:br>
              <a:rPr lang="ru-RU" altLang="ru-RU" sz="3600" b="1" dirty="0">
                <a:solidFill>
                  <a:srgbClr val="CC3300"/>
                </a:solidFill>
              </a:rPr>
            </a:br>
            <a:r>
              <a:rPr lang="ru-RU" altLang="ru-RU" sz="3600" b="1" dirty="0" smtClean="0">
                <a:solidFill>
                  <a:srgbClr val="CC3300"/>
                </a:solidFill>
              </a:rPr>
              <a:t/>
            </a:r>
            <a:br>
              <a:rPr lang="ru-RU" altLang="ru-RU" sz="3600" b="1" dirty="0" smtClean="0">
                <a:solidFill>
                  <a:srgbClr val="CC3300"/>
                </a:solidFill>
              </a:rPr>
            </a:br>
            <a:r>
              <a:rPr lang="ru-RU" altLang="ru-RU" sz="3600" b="1" dirty="0">
                <a:solidFill>
                  <a:srgbClr val="CC3300"/>
                </a:solidFill>
              </a:rPr>
              <a:t/>
            </a:r>
            <a:br>
              <a:rPr lang="ru-RU" altLang="ru-RU" sz="3600" b="1" dirty="0">
                <a:solidFill>
                  <a:srgbClr val="CC3300"/>
                </a:solidFill>
              </a:rPr>
            </a:br>
            <a:r>
              <a:rPr lang="ru-RU" altLang="ru-RU" sz="3600" b="1" dirty="0" smtClean="0">
                <a:solidFill>
                  <a:srgbClr val="CC3300"/>
                </a:solidFill>
              </a:rPr>
              <a:t/>
            </a:r>
            <a:br>
              <a:rPr lang="ru-RU" altLang="ru-RU" sz="3600" b="1" dirty="0" smtClean="0">
                <a:solidFill>
                  <a:srgbClr val="CC3300"/>
                </a:solidFill>
              </a:rPr>
            </a:br>
            <a:r>
              <a:rPr lang="ru-RU" altLang="ru-RU" sz="3600" b="1" dirty="0">
                <a:solidFill>
                  <a:srgbClr val="CC3300"/>
                </a:solidFill>
              </a:rPr>
              <a:t/>
            </a:r>
            <a:br>
              <a:rPr lang="ru-RU" altLang="ru-RU" sz="3600" b="1" dirty="0">
                <a:solidFill>
                  <a:srgbClr val="CC3300"/>
                </a:solidFill>
              </a:rPr>
            </a:br>
            <a:r>
              <a:rPr lang="ru-RU" altLang="ru-RU" sz="4900" b="1" dirty="0" smtClean="0">
                <a:solidFill>
                  <a:srgbClr val="CC3300"/>
                </a:solidFill>
              </a:rPr>
              <a:t>Нормативная </a:t>
            </a:r>
            <a:r>
              <a:rPr lang="ru-RU" altLang="ru-RU" sz="4900" b="1" dirty="0">
                <a:solidFill>
                  <a:srgbClr val="CC3300"/>
                </a:solidFill>
              </a:rPr>
              <a:t>основа </a:t>
            </a:r>
            <a:r>
              <a:rPr lang="ru-RU" altLang="ru-RU" sz="4900" b="1" dirty="0" smtClean="0">
                <a:solidFill>
                  <a:srgbClr val="CC3300"/>
                </a:solidFill>
              </a:rPr>
              <a:t>инклюзивных практик </a:t>
            </a:r>
            <a:r>
              <a:rPr lang="ru-RU" altLang="ru-RU" sz="4900" b="1" dirty="0">
                <a:solidFill>
                  <a:srgbClr val="CC3300"/>
                </a:solidFill>
              </a:rPr>
              <a:t>в </a:t>
            </a:r>
            <a:r>
              <a:rPr lang="ru-RU" altLang="ru-RU" sz="4900" b="1" dirty="0" smtClean="0">
                <a:solidFill>
                  <a:srgbClr val="CC3300"/>
                </a:solidFill>
              </a:rPr>
              <a:t>системе профессионального образования России</a:t>
            </a:r>
            <a:endParaRPr lang="ru-RU" sz="4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527301" y="5903662"/>
            <a:ext cx="8977312" cy="45719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197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900" y="190500"/>
            <a:ext cx="10526712" cy="5588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Международная нормативно-правовая база</a:t>
            </a:r>
            <a:br>
              <a:rPr lang="ru-RU" altLang="ru-RU" b="1">
                <a:solidFill>
                  <a:srgbClr val="C00000"/>
                </a:solidFill>
              </a:rPr>
            </a:br>
            <a:endParaRPr lang="ru-RU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900" y="889000"/>
            <a:ext cx="10833100" cy="5969000"/>
          </a:xfrm>
        </p:spPr>
        <p:txBody>
          <a:bodyPr>
            <a:normAutofit/>
          </a:bodyPr>
          <a:lstStyle/>
          <a:p>
            <a:r>
              <a:rPr lang="ru-RU" altLang="ru-RU" sz="2400">
                <a:solidFill>
                  <a:srgbClr val="7030A0"/>
                </a:solidFill>
                <a:hlinkClick r:id="rId2" tooltip="Открыть в новом окне..."/>
              </a:rPr>
              <a:t>Конвенция о борьбе с дискриминацией в области образования</a:t>
            </a:r>
            <a:r>
              <a:rPr lang="ru-RU" altLang="ru-RU" sz="2400"/>
              <a:t> Принята Генеральной конференцией ООН по вопросам образования, науки и культуры  от  14.12.1960</a:t>
            </a:r>
            <a:endParaRPr lang="ru-RU" altLang="ru-RU" sz="2400" u="sng">
              <a:hlinkClick r:id="rId3" tooltip="Открыть в новом окне..."/>
            </a:endParaRPr>
          </a:p>
          <a:p>
            <a:r>
              <a:rPr lang="ru-RU" altLang="ru-RU" sz="2400" u="sng">
                <a:hlinkClick r:id="rId3" tooltip="Открыть в новом окне..."/>
              </a:rPr>
              <a:t>Декларация Генеральной Ассамблеей ООН о правах умственно отсталых лиц</a:t>
            </a:r>
            <a:r>
              <a:rPr lang="ru-RU" altLang="ru-RU" sz="2400"/>
              <a:t> Принята Генеральной Ассамблеей ООН  от  20.12.1971</a:t>
            </a:r>
            <a:endParaRPr lang="ru-RU" altLang="ru-RU" sz="2400">
              <a:hlinkClick r:id="rId4" tooltip="Открыть в новом окне..."/>
            </a:endParaRPr>
          </a:p>
          <a:p>
            <a:r>
              <a:rPr lang="ru-RU" altLang="ru-RU" sz="2400">
                <a:hlinkClick r:id="rId4" tooltip="Открыть в новом окне..."/>
              </a:rPr>
              <a:t>Всемирная программа действий в отношении инвалидов</a:t>
            </a:r>
            <a:r>
              <a:rPr lang="ru-RU" altLang="ru-RU" sz="2400"/>
              <a:t> Принята резолюцией 37/52 Генеральной Ассамблеи ООН  от  03.12.1982</a:t>
            </a:r>
          </a:p>
          <a:p>
            <a:r>
              <a:rPr lang="ru-RU" altLang="ru-RU" sz="2400">
                <a:hlinkClick r:id="rId5" tooltip="Открыть в новом окне..."/>
              </a:rPr>
              <a:t>Всемирная декларация об образовании для всех</a:t>
            </a:r>
            <a:r>
              <a:rPr lang="ru-RU" altLang="ru-RU" sz="2400"/>
              <a:t> (Рамки действий для удовлетворения базовых образовательных потребностей) Джомтьен, Тайланд  от  09.03.1990</a:t>
            </a:r>
          </a:p>
          <a:p>
            <a:r>
              <a:rPr lang="ru-RU" altLang="ru-RU" sz="2400" u="sng">
                <a:hlinkClick r:id="rId6" tooltip="Скачать документ..."/>
              </a:rPr>
              <a:t>Саламанкская декларация о принципах, политике и практической деятельности в сфере образования лиц с особыми потребностями</a:t>
            </a:r>
            <a:r>
              <a:rPr lang="ru-RU" altLang="ru-RU" sz="2400"/>
              <a:t> Саламанка, Испания  от  10.06.1994</a:t>
            </a:r>
          </a:p>
          <a:p>
            <a:endParaRPr lang="ru-RU" altLang="ru-RU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22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751</TotalTime>
  <Words>1645</Words>
  <Application>Microsoft Office PowerPoint</Application>
  <PresentationFormat>Широкоэкранный</PresentationFormat>
  <Paragraphs>90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Century Gothic</vt:lpstr>
      <vt:lpstr>Times New Roman</vt:lpstr>
      <vt:lpstr>Verdana</vt:lpstr>
      <vt:lpstr>Wingdings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Нормативная основа инклюзивных практик в системе профессионального образования России</vt:lpstr>
      <vt:lpstr>Международная нормативно-правовая база </vt:lpstr>
      <vt:lpstr>Рекомендации Международной организации труда от 30 июня 1950 г. № 88 «О профессиональном обучении взрослых, включая инвалидов». п.V. Профессиональное обучение инвалидов </vt:lpstr>
      <vt:lpstr>Федеральным законом «О социальной защите инвалидов в Российской Федерации» от 24 ноября 1995 г. № 181-ФЗ.</vt:lpstr>
      <vt:lpstr>Федеральный закон «Об образовании в Российской федерации». Ст. 79</vt:lpstr>
      <vt:lpstr>Приказ Минобрнауки России от 18.04.2013 N 292 (ред. от 27.10.2015) Об утверждении Порядка организации и осуществления образовательной деятельности по основным программам профессионального обучения </vt:lpstr>
      <vt:lpstr>Приказ Минобрнауки России от 14.06.2013 N 464 (ред. от 15.12.2014) Об утверждении Порядка организации и осуществления образовательной деятельности по образовательным программам среднего профессионального образования </vt:lpstr>
      <vt:lpstr>Приказ Минобрнауки России от 16.08.2013 N 968 (ред. от 17.11.2017) Об утверждении Порядка проведения государственной итоговой аттестации по образовательным программам среднего профессионального образования </vt:lpstr>
      <vt:lpstr>Письмо Минобрнауки РФ от 03.18.2014 г. № 06-281 «Требования к организации образовательного процесса для обучения инвалидов и лиц с ограниченными возможностями здоровья в профессиональных образовательных организациях, в том числе оснащенности образовательного процесса» </vt:lpstr>
      <vt:lpstr>Письмо Минобрнауки РФ от 03.18.2014 г. № 06-281 «Требования к организации обр.процесса…</vt:lpstr>
      <vt:lpstr>Межведомственный комплексный план мероприятий по обеспечению доступности профессионального образования для инвалидов и лиц с ограниченными возможностями здоровья на 2016 - 2018 годы (утв. Правительством РФ 23 мая 2016 г. № 3467п-П8) </vt:lpstr>
      <vt:lpstr>Межведомственный комплексный план мероприятий по обеспечению доступности профессионального образования для инвалидов и лиц с ограниченными возможностями здоровья на 2016 - 2018 годы (утв. Правительством РФ 23 мая 2016 г. № 3467п-П8)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ИНКЛЮЗИВНЫЕ  ПРАКТИКИ В З</dc:title>
  <dc:creator>Пользователь Windows</dc:creator>
  <cp:lastModifiedBy>User</cp:lastModifiedBy>
  <cp:revision>199</cp:revision>
  <dcterms:created xsi:type="dcterms:W3CDTF">2017-11-28T05:48:34Z</dcterms:created>
  <dcterms:modified xsi:type="dcterms:W3CDTF">2018-09-28T06:24:08Z</dcterms:modified>
</cp:coreProperties>
</file>